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66" r:id="rId3"/>
    <p:sldId id="264" r:id="rId4"/>
    <p:sldId id="263" r:id="rId5"/>
    <p:sldId id="259" r:id="rId6"/>
    <p:sldId id="261" r:id="rId7"/>
    <p:sldId id="256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96A808D-12CF-47FD-A6E4-AACA42C75444}">
          <p14:sldIdLst>
            <p14:sldId id="257"/>
            <p14:sldId id="266"/>
            <p14:sldId id="264"/>
            <p14:sldId id="263"/>
            <p14:sldId id="259"/>
            <p14:sldId id="261"/>
            <p14:sldId id="256"/>
            <p14:sldId id="262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87FF"/>
    <a:srgbClr val="4FA3FF"/>
    <a:srgbClr val="00D27D"/>
    <a:srgbClr val="19C5C9"/>
    <a:srgbClr val="00E287"/>
    <a:srgbClr val="5DAAFF"/>
    <a:srgbClr val="FF335A"/>
    <a:srgbClr val="17B2B6"/>
    <a:srgbClr val="00CCBB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92" autoAdjust="0"/>
    <p:restoredTop sz="86074" autoAdjust="0"/>
  </p:normalViewPr>
  <p:slideViewPr>
    <p:cSldViewPr snapToGrid="0">
      <p:cViewPr varScale="1">
        <p:scale>
          <a:sx n="76" d="100"/>
          <a:sy n="76" d="100"/>
        </p:scale>
        <p:origin x="72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F10DB-63EE-42AC-84BE-CD9C38DDD727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18E5F-A7EC-4CF7-BC5A-382EB8A82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13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50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Mention</a:t>
            </a:r>
            <a:r>
              <a:rPr lang="en-US" baseline="0"/>
              <a:t> that the patches has been scaled differently to match ???</a:t>
            </a:r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26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to determine the angles</a:t>
            </a:r>
          </a:p>
          <a:p>
            <a:r>
              <a:rPr lang="en-US" baseline="0" dirty="0"/>
              <a:t>How to determine the image plane distance</a:t>
            </a:r>
          </a:p>
          <a:p>
            <a:r>
              <a:rPr lang="en-US" baseline="0" dirty="0"/>
              <a:t>How to determine </a:t>
            </a:r>
          </a:p>
          <a:p>
            <a:r>
              <a:rPr lang="en-US" baseline="0" dirty="0"/>
              <a:t>A line on how to restore the COP 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9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</a:t>
            </a:r>
            <a:r>
              <a:rPr lang="en-US" baseline="0" dirty="0"/>
              <a:t> about the registration errors arising from the uncertainties of the experiment.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5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Mention</a:t>
            </a:r>
            <a:r>
              <a:rPr lang="en-US" baseline="0"/>
              <a:t> that the patches has been scaled differently to match ???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06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Since</a:t>
            </a:r>
            <a:r>
              <a:rPr lang="en-US" baseline="0"/>
              <a:t> the main comparision here is for the total time … I can probably scale the images of the eye patches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31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</a:t>
            </a:r>
            <a:r>
              <a:rPr lang="en-US" baseline="0" dirty="0"/>
              <a:t> from the slide</a:t>
            </a:r>
          </a:p>
          <a:p>
            <a:r>
              <a:rPr lang="en-US" baseline="0" dirty="0"/>
              <a:t>Two parts (horizontally separated)</a:t>
            </a:r>
          </a:p>
          <a:p>
            <a:r>
              <a:rPr lang="en-US" baseline="0" dirty="0"/>
              <a:t>Just two sets of horizontal bar plots.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Compared to conventional imaging          |       Compared to the state-of-the art</a:t>
            </a:r>
          </a:p>
          <a:p>
            <a:r>
              <a:rPr lang="en-US" baseline="0" dirty="0"/>
              <a:t>How much DOF extension</a:t>
            </a:r>
          </a:p>
          <a:p>
            <a:r>
              <a:rPr lang="en-US" baseline="0" dirty="0"/>
              <a:t>Better in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4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28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8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1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6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3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34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5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0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6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27.png"/><Relationship Id="rId10" Type="http://schemas.microsoft.com/office/2007/relationships/hdphoto" Target="../media/hdphoto5.wdp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microsoft.com/office/2007/relationships/hdphoto" Target="../media/hdphoto5.wdp"/><Relationship Id="rId5" Type="http://schemas.openxmlformats.org/officeDocument/2006/relationships/image" Target="../media/image10.png"/><Relationship Id="rId10" Type="http://schemas.openxmlformats.org/officeDocument/2006/relationships/image" Target="../media/image29.png"/><Relationship Id="rId4" Type="http://schemas.openxmlformats.org/officeDocument/2006/relationships/image" Target="../media/image9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microsoft.com/office/2007/relationships/hdphoto" Target="../media/hdphoto6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31.tif"/><Relationship Id="rId4" Type="http://schemas.microsoft.com/office/2007/relationships/hdphoto" Target="../media/hdphoto3.wdp"/><Relationship Id="rId9" Type="http://schemas.openxmlformats.org/officeDocument/2006/relationships/image" Target="../media/image30.t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hidden="1"/>
          <p:cNvCxnSpPr/>
          <p:nvPr/>
        </p:nvCxnSpPr>
        <p:spPr>
          <a:xfrm>
            <a:off x="5426769" y="2202100"/>
            <a:ext cx="3403429" cy="1527302"/>
          </a:xfrm>
          <a:prstGeom prst="line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 hidden="1"/>
          <p:cNvCxnSpPr/>
          <p:nvPr/>
        </p:nvCxnSpPr>
        <p:spPr>
          <a:xfrm flipH="1">
            <a:off x="3509216" y="2200023"/>
            <a:ext cx="259288" cy="1529379"/>
          </a:xfrm>
          <a:prstGeom prst="line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 hidden="1"/>
          <p:cNvSpPr/>
          <p:nvPr/>
        </p:nvSpPr>
        <p:spPr>
          <a:xfrm>
            <a:off x="3768504" y="1497387"/>
            <a:ext cx="1658838" cy="702636"/>
          </a:xfrm>
          <a:prstGeom prst="rect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-394804" y="2009306"/>
            <a:ext cx="22478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1987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Setup</a:t>
            </a:r>
          </a:p>
        </p:txBody>
      </p:sp>
      <p:sp>
        <p:nvSpPr>
          <p:cNvPr id="69" name="Rectangle 68"/>
          <p:cNvSpPr/>
          <p:nvPr/>
        </p:nvSpPr>
        <p:spPr>
          <a:xfrm>
            <a:off x="-176113" y="4911845"/>
            <a:ext cx="18104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1987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Camera’s view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398" y="3882033"/>
            <a:ext cx="5320982" cy="2735723"/>
          </a:xfrm>
          <a:prstGeom prst="rect">
            <a:avLst/>
          </a:prstGeom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>
          <a:xfrm>
            <a:off x="4328578" y="5006725"/>
            <a:ext cx="216492" cy="144305"/>
          </a:xfrm>
          <a:prstGeom prst="rect">
            <a:avLst/>
          </a:prstGeom>
          <a:noFill/>
          <a:ln w="19050">
            <a:solidFill>
              <a:srgbClr val="00D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/>
          <p:cNvCxnSpPr>
            <a:stCxn id="27" idx="0"/>
          </p:cNvCxnSpPr>
          <p:nvPr/>
        </p:nvCxnSpPr>
        <p:spPr>
          <a:xfrm rot="5400000" flipH="1" flipV="1">
            <a:off x="5809342" y="3164187"/>
            <a:ext cx="470020" cy="3215057"/>
          </a:xfrm>
          <a:prstGeom prst="bentConnector2">
            <a:avLst/>
          </a:prstGeom>
          <a:ln w="19050">
            <a:solidFill>
              <a:srgbClr val="00D2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4545070" y="5199132"/>
            <a:ext cx="3102325" cy="829626"/>
            <a:chOff x="5169176" y="5199132"/>
            <a:chExt cx="3102325" cy="829626"/>
          </a:xfrm>
        </p:grpSpPr>
        <p:sp>
          <p:nvSpPr>
            <p:cNvPr id="25" name="Rectangle 24"/>
            <p:cNvSpPr/>
            <p:nvPr/>
          </p:nvSpPr>
          <p:spPr>
            <a:xfrm>
              <a:off x="5169176" y="5199132"/>
              <a:ext cx="165915" cy="118872"/>
            </a:xfrm>
            <a:prstGeom prst="rect">
              <a:avLst/>
            </a:prstGeom>
            <a:noFill/>
            <a:ln w="1905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5253981" y="6025983"/>
              <a:ext cx="3017520" cy="0"/>
            </a:xfrm>
            <a:prstGeom prst="line">
              <a:avLst/>
            </a:prstGeom>
            <a:ln w="19050">
              <a:solidFill>
                <a:srgbClr val="FF006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5248510" y="5333814"/>
              <a:ext cx="0" cy="694944"/>
            </a:xfrm>
            <a:prstGeom prst="line">
              <a:avLst/>
            </a:prstGeom>
            <a:ln w="19050">
              <a:solidFill>
                <a:srgbClr val="FF006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oup 161"/>
          <p:cNvGrpSpPr/>
          <p:nvPr/>
        </p:nvGrpSpPr>
        <p:grpSpPr>
          <a:xfrm>
            <a:off x="9820056" y="3737694"/>
            <a:ext cx="1383712" cy="688774"/>
            <a:chOff x="9824819" y="3880577"/>
            <a:chExt cx="1383712" cy="688774"/>
          </a:xfrm>
        </p:grpSpPr>
        <p:sp>
          <p:nvSpPr>
            <p:cNvPr id="36" name="TextBox 35"/>
            <p:cNvSpPr txBox="1"/>
            <p:nvPr/>
          </p:nvSpPr>
          <p:spPr>
            <a:xfrm>
              <a:off x="9909683" y="4200019"/>
              <a:ext cx="12139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Ø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11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mm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824819" y="3880577"/>
              <a:ext cx="1383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Artificial iris</a:t>
              </a: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9812107" y="525392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 (2 </a:t>
            </a:r>
            <a:r>
              <a:rPr lang="en-US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lp/mm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0350017" y="5667369"/>
            <a:ext cx="724673" cy="990846"/>
            <a:chOff x="10350017" y="5667369"/>
            <a:chExt cx="724673" cy="990846"/>
          </a:xfrm>
        </p:grpSpPr>
        <p:sp>
          <p:nvSpPr>
            <p:cNvPr id="91" name="Rectangle 90"/>
            <p:cNvSpPr/>
            <p:nvPr/>
          </p:nvSpPr>
          <p:spPr>
            <a:xfrm>
              <a:off x="10350017" y="5667369"/>
              <a:ext cx="724673" cy="921877"/>
            </a:xfrm>
            <a:prstGeom prst="rect">
              <a:avLst/>
            </a:prstGeom>
            <a:solidFill>
              <a:srgbClr val="666666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10555441" y="5802145"/>
              <a:ext cx="313824" cy="457200"/>
              <a:chOff x="11185513" y="587990"/>
              <a:chExt cx="313824" cy="548640"/>
            </a:xfrm>
          </p:grpSpPr>
          <p:cxnSp>
            <p:nvCxnSpPr>
              <p:cNvPr id="87" name="Straight Connector 86"/>
              <p:cNvCxnSpPr/>
              <p:nvPr/>
            </p:nvCxnSpPr>
            <p:spPr>
              <a:xfrm>
                <a:off x="11185513" y="587990"/>
                <a:ext cx="0" cy="548640"/>
              </a:xfrm>
              <a:prstGeom prst="line">
                <a:avLst/>
              </a:prstGeom>
              <a:ln w="1016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1394027" y="587990"/>
                <a:ext cx="0" cy="548640"/>
              </a:xfrm>
              <a:prstGeom prst="line">
                <a:avLst/>
              </a:prstGeom>
              <a:ln w="1016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1289500" y="587990"/>
                <a:ext cx="0" cy="548640"/>
              </a:xfrm>
              <a:prstGeom prst="line">
                <a:avLst/>
              </a:prstGeom>
              <a:ln w="1016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1499337" y="587990"/>
                <a:ext cx="0" cy="548640"/>
              </a:xfrm>
              <a:prstGeom prst="line">
                <a:avLst/>
              </a:prstGeom>
              <a:ln w="1016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/>
            <p:cNvGrpSpPr/>
            <p:nvPr/>
          </p:nvGrpSpPr>
          <p:grpSpPr>
            <a:xfrm>
              <a:off x="10502840" y="6285526"/>
              <a:ext cx="429768" cy="184657"/>
              <a:chOff x="11181899" y="1206196"/>
              <a:chExt cx="429768" cy="184657"/>
            </a:xfrm>
          </p:grpSpPr>
          <p:cxnSp>
            <p:nvCxnSpPr>
              <p:cNvPr id="95" name="Straight Connector 94"/>
              <p:cNvCxnSpPr>
                <a:cxnSpLocks/>
              </p:cNvCxnSpPr>
              <p:nvPr/>
            </p:nvCxnSpPr>
            <p:spPr>
              <a:xfrm>
                <a:off x="11609541" y="1215816"/>
                <a:ext cx="0" cy="175037"/>
              </a:xfrm>
              <a:prstGeom prst="line">
                <a:avLst/>
              </a:prstGeom>
              <a:ln w="12700">
                <a:solidFill>
                  <a:srgbClr val="08E8DE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H="1">
                <a:off x="11181899" y="1294145"/>
                <a:ext cx="429768" cy="0"/>
              </a:xfrm>
              <a:prstGeom prst="straightConnector1">
                <a:avLst/>
              </a:prstGeom>
              <a:ln w="12700">
                <a:solidFill>
                  <a:srgbClr val="08E8DE"/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cxnSpLocks/>
              </p:cNvCxnSpPr>
              <p:nvPr/>
            </p:nvCxnSpPr>
            <p:spPr>
              <a:xfrm>
                <a:off x="11185879" y="1206196"/>
                <a:ext cx="0" cy="175037"/>
              </a:xfrm>
              <a:prstGeom prst="line">
                <a:avLst/>
              </a:prstGeom>
              <a:ln w="12700">
                <a:solidFill>
                  <a:srgbClr val="08E8DE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TextBox 105"/>
            <p:cNvSpPr txBox="1"/>
            <p:nvPr/>
          </p:nvSpPr>
          <p:spPr>
            <a:xfrm>
              <a:off x="10407329" y="6288883"/>
              <a:ext cx="637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mm</a:t>
              </a:r>
              <a:endPara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164592" y="167635"/>
            <a:ext cx="113803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Demonstration of capture volume improvement using AFS in the laboratory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4743" y="111011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4.038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grpSp>
        <p:nvGrpSpPr>
          <p:cNvPr id="155" name="Group 154"/>
          <p:cNvGrpSpPr/>
          <p:nvPr/>
        </p:nvGrpSpPr>
        <p:grpSpPr>
          <a:xfrm>
            <a:off x="2088326" y="898486"/>
            <a:ext cx="1881353" cy="369332"/>
            <a:chOff x="1840676" y="898486"/>
            <a:chExt cx="1881353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2908986" y="898486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0.61 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40676" y="898486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0.61 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  <a14:backgroundMark x1="76336" y1="44162" x2="76336" y2="44162"/>
                        <a14:backgroundMark x1="76336" y1="45431" x2="76336" y2="45431"/>
                        <a14:backgroundMark x1="26718" y1="48731" x2="26718" y2="48731"/>
                        <a14:backgroundMark x1="26718" y1="54061" x2="26718" y2="54061"/>
                        <a14:backgroundMark x1="74046" y1="57360" x2="74046" y2="57360"/>
                        <a14:backgroundMark x1="71756" y1="30203" x2="71756" y2="30203"/>
                        <a14:backgroundMark x1="74046" y1="52792" x2="74046" y2="52792"/>
                        <a14:backgroundMark x1="73282" y1="54061" x2="73282" y2="54061"/>
                        <a14:backgroundMark x1="74046" y1="55584" x2="74046" y2="55584"/>
                      </a14:backgroundRemoval>
                    </a14:imgEffect>
                    <a14:imgEffect>
                      <a14:sharpenSoften amount="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01608" y="1219978"/>
            <a:ext cx="652886" cy="226141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30000"/>
              </a:prstClr>
            </a:outerShdw>
          </a:effectLst>
          <a:scene3d>
            <a:camera prst="isometricRightUp"/>
            <a:lightRig rig="threePt" dir="t"/>
          </a:scene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  <a14:backgroundMark x1="76336" y1="44162" x2="76336" y2="44162"/>
                        <a14:backgroundMark x1="76336" y1="45431" x2="76336" y2="45431"/>
                        <a14:backgroundMark x1="26718" y1="48731" x2="26718" y2="48731"/>
                        <a14:backgroundMark x1="26718" y1="54061" x2="26718" y2="54061"/>
                        <a14:backgroundMark x1="74046" y1="57360" x2="74046" y2="57360"/>
                        <a14:backgroundMark x1="71756" y1="30203" x2="71756" y2="30203"/>
                        <a14:backgroundMark x1="74046" y1="52792" x2="74046" y2="52792"/>
                        <a14:backgroundMark x1="73282" y1="54061" x2="73282" y2="54061"/>
                        <a14:backgroundMark x1="74046" y1="55584" x2="74046" y2="55584"/>
                      </a14:backgroundRemoval>
                    </a14:imgEffect>
                    <a14:imgEffect>
                      <a14:sharpenSoften amount="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3137" y="1390191"/>
            <a:ext cx="658877" cy="228888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30000"/>
              </a:prstClr>
            </a:outerShdw>
          </a:effectLst>
          <a:scene3d>
            <a:camera prst="isometricRightUp"/>
            <a:lightRig rig="threePt" dir="t"/>
          </a:scene3d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  <a14:backgroundMark x1="76336" y1="44162" x2="76336" y2="44162"/>
                        <a14:backgroundMark x1="76336" y1="45431" x2="76336" y2="45431"/>
                        <a14:backgroundMark x1="26718" y1="48731" x2="26718" y2="48731"/>
                        <a14:backgroundMark x1="26718" y1="54061" x2="26718" y2="54061"/>
                        <a14:backgroundMark x1="74046" y1="57360" x2="74046" y2="57360"/>
                        <a14:backgroundMark x1="71756" y1="30203" x2="71756" y2="30203"/>
                        <a14:backgroundMark x1="74046" y1="52792" x2="74046" y2="52792"/>
                        <a14:backgroundMark x1="73282" y1="54061" x2="73282" y2="54061"/>
                        <a14:backgroundMark x1="74046" y1="55584" x2="74046" y2="55584"/>
                      </a14:backgroundRemoval>
                    </a14:imgEffect>
                    <a14:imgEffect>
                      <a14:sharpenSoften amount="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21372" y="1515650"/>
            <a:ext cx="678810" cy="235608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30000"/>
              </a:prstClr>
            </a:outerShdw>
          </a:effectLst>
          <a:scene3d>
            <a:camera prst="isometricRightUp"/>
            <a:lightRig rig="threePt" dir="t"/>
          </a:scene3d>
        </p:spPr>
      </p:pic>
      <p:grpSp>
        <p:nvGrpSpPr>
          <p:cNvPr id="156" name="Group 155"/>
          <p:cNvGrpSpPr/>
          <p:nvPr/>
        </p:nvGrpSpPr>
        <p:grpSpPr>
          <a:xfrm>
            <a:off x="3022818" y="1395687"/>
            <a:ext cx="7055263" cy="175037"/>
            <a:chOff x="2775168" y="1395687"/>
            <a:chExt cx="7055263" cy="175037"/>
          </a:xfrm>
        </p:grpSpPr>
        <p:cxnSp>
          <p:nvCxnSpPr>
            <p:cNvPr id="50" name="Straight Connector 49"/>
            <p:cNvCxnSpPr>
              <a:cxnSpLocks/>
            </p:cNvCxnSpPr>
            <p:nvPr/>
          </p:nvCxnSpPr>
          <p:spPr>
            <a:xfrm>
              <a:off x="9830431" y="1395687"/>
              <a:ext cx="0" cy="175037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 flipV="1">
              <a:off x="2781346" y="1483205"/>
              <a:ext cx="7040880" cy="0"/>
            </a:xfrm>
            <a:prstGeom prst="straightConnector1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>
              <a:off x="2775168" y="1395687"/>
              <a:ext cx="0" cy="175037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9621146" y="1716184"/>
            <a:ext cx="1863524" cy="1442657"/>
            <a:chOff x="9687135" y="1716184"/>
            <a:chExt cx="1863524" cy="1442657"/>
          </a:xfrm>
        </p:grpSpPr>
        <p:sp>
          <p:nvSpPr>
            <p:cNvPr id="10" name="TextBox 9"/>
            <p:cNvSpPr txBox="1"/>
            <p:nvPr/>
          </p:nvSpPr>
          <p:spPr>
            <a:xfrm>
              <a:off x="9904920" y="2789509"/>
              <a:ext cx="1528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180 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mm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 F/8</a:t>
              </a:r>
              <a:endPara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687135" y="1716184"/>
              <a:ext cx="1863524" cy="103787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90000"/>
                </a:prstClr>
              </a:outerShdw>
            </a:effectLst>
          </p:spPr>
        </p:pic>
      </p:grpSp>
      <p:grpSp>
        <p:nvGrpSpPr>
          <p:cNvPr id="154" name="Group 153"/>
          <p:cNvGrpSpPr/>
          <p:nvPr/>
        </p:nvGrpSpPr>
        <p:grpSpPr>
          <a:xfrm>
            <a:off x="1954821" y="1183840"/>
            <a:ext cx="2134452" cy="175037"/>
            <a:chOff x="5158192" y="2313063"/>
            <a:chExt cx="2134452" cy="175037"/>
          </a:xfrm>
        </p:grpSpPr>
        <p:cxnSp>
          <p:nvCxnSpPr>
            <p:cNvPr id="145" name="Straight Connector 144"/>
            <p:cNvCxnSpPr>
              <a:cxnSpLocks/>
            </p:cNvCxnSpPr>
            <p:nvPr/>
          </p:nvCxnSpPr>
          <p:spPr>
            <a:xfrm>
              <a:off x="6226379" y="2313063"/>
              <a:ext cx="0" cy="175037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 flipH="1">
              <a:off x="5163737" y="2400581"/>
              <a:ext cx="1060704" cy="0"/>
            </a:xfrm>
            <a:prstGeom prst="straightConnector1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>
              <a:off x="6230287" y="2400581"/>
              <a:ext cx="1060704" cy="0"/>
            </a:xfrm>
            <a:prstGeom prst="straightConnector1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cxnSpLocks/>
            </p:cNvCxnSpPr>
            <p:nvPr/>
          </p:nvCxnSpPr>
          <p:spPr>
            <a:xfrm>
              <a:off x="7292644" y="2313063"/>
              <a:ext cx="0" cy="175037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cxnSpLocks/>
            </p:cNvCxnSpPr>
            <p:nvPr/>
          </p:nvCxnSpPr>
          <p:spPr>
            <a:xfrm>
              <a:off x="5158192" y="2313063"/>
              <a:ext cx="0" cy="175037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4051350" y="3104476"/>
            <a:ext cx="660758" cy="400110"/>
          </a:xfrm>
          <a:prstGeom prst="rect">
            <a:avLst/>
          </a:prstGeom>
          <a:noFill/>
          <a:scene3d>
            <a:camera prst="isometricOffAxis1Top">
              <a:rot lat="18600000" lon="18900000" rev="4440000"/>
            </a:camera>
            <a:lightRig rig="threePt" dir="t"/>
          </a:scene3d>
          <a:sp3d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near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938136" y="2877693"/>
            <a:ext cx="906017" cy="400110"/>
          </a:xfrm>
          <a:prstGeom prst="rect">
            <a:avLst/>
          </a:prstGeom>
          <a:noFill/>
          <a:scene3d>
            <a:camera prst="isometricOffAxis1Top">
              <a:rot lat="18600000" lon="18900000" rev="4440000"/>
            </a:camera>
            <a:lightRig rig="threePt" dir="t"/>
          </a:scene3d>
          <a:sp3d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middle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920834" y="2749315"/>
            <a:ext cx="612475" cy="400110"/>
          </a:xfrm>
          <a:prstGeom prst="rect">
            <a:avLst/>
          </a:prstGeom>
          <a:noFill/>
          <a:scene3d>
            <a:camera prst="isometricOffAxis1Top">
              <a:rot lat="18600000" lon="18900000" rev="4440000"/>
            </a:camera>
            <a:lightRig rig="threePt" dir="t"/>
          </a:scene3d>
          <a:sp3d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rear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0000"/>
                    </a14:imgEffect>
                    <a14:imgEffect>
                      <a14:saturation sat="108000"/>
                    </a14:imgEffect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83" t="27702" r="35347" b="26773"/>
          <a:stretch/>
        </p:blipFill>
        <p:spPr>
          <a:xfrm>
            <a:off x="7650135" y="3892067"/>
            <a:ext cx="2011680" cy="1322822"/>
          </a:xfrm>
          <a:prstGeom prst="rect">
            <a:avLst/>
          </a:prstGeom>
          <a:ln w="19050">
            <a:solidFill>
              <a:srgbClr val="00D27D"/>
            </a:solidFill>
          </a:ln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0000"/>
                    </a14:imgEffect>
                    <a14:imgEffect>
                      <a14:saturation sat="108000"/>
                    </a14:imgEffect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121" t="72155" r="6102" b="1"/>
          <a:stretch/>
        </p:blipFill>
        <p:spPr>
          <a:xfrm>
            <a:off x="7654041" y="5420412"/>
            <a:ext cx="2007774" cy="1197344"/>
          </a:xfrm>
          <a:prstGeom prst="rect">
            <a:avLst/>
          </a:prstGeom>
          <a:ln w="19050">
            <a:solidFill>
              <a:srgbClr val="FF0066"/>
            </a:solidFill>
          </a:ln>
        </p:spPr>
      </p:pic>
    </p:spTree>
    <p:extLst>
      <p:ext uri="{BB962C8B-B14F-4D97-AF65-F5344CB8AC3E}">
        <p14:creationId xmlns:p14="http://schemas.microsoft.com/office/powerpoint/2010/main" val="3523638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64592" y="167635"/>
            <a:ext cx="117729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Traditional image capture at optimum aperture usually results in shallow DOF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49" y="1561021"/>
            <a:ext cx="5050708" cy="2322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189" y="1513793"/>
            <a:ext cx="5170563" cy="24171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3"/>
          <p:cNvGrpSpPr/>
          <p:nvPr/>
        </p:nvGrpSpPr>
        <p:grpSpPr>
          <a:xfrm>
            <a:off x="918535" y="4333935"/>
            <a:ext cx="10364357" cy="2037078"/>
            <a:chOff x="1301982" y="4324508"/>
            <a:chExt cx="10364357" cy="20370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" t="3435" r="5150" b="3740"/>
            <a:stretch/>
          </p:blipFill>
          <p:spPr>
            <a:xfrm>
              <a:off x="4958125" y="4324508"/>
              <a:ext cx="3048067" cy="2037077"/>
            </a:xfrm>
            <a:prstGeom prst="rect">
              <a:avLst/>
            </a:prstGeom>
            <a:ln w="25400">
              <a:solidFill>
                <a:srgbClr val="00D27D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" t="3007" r="6248" b="4169"/>
            <a:stretch/>
          </p:blipFill>
          <p:spPr>
            <a:xfrm>
              <a:off x="1301982" y="4324508"/>
              <a:ext cx="3052563" cy="2037078"/>
            </a:xfrm>
            <a:prstGeom prst="rect">
              <a:avLst/>
            </a:prstGeom>
            <a:ln w="25400">
              <a:solidFill>
                <a:srgbClr val="FF335A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0" t="3344" r="5141" b="3832"/>
            <a:stretch/>
          </p:blipFill>
          <p:spPr>
            <a:xfrm>
              <a:off x="8619198" y="4324508"/>
              <a:ext cx="3047141" cy="2037078"/>
            </a:xfrm>
            <a:prstGeom prst="rect">
              <a:avLst/>
            </a:prstGeom>
            <a:ln w="25400">
              <a:solidFill>
                <a:srgbClr val="3A9AFF"/>
              </a:solidFill>
            </a:ln>
          </p:spPr>
        </p:pic>
      </p:grpSp>
      <p:sp>
        <p:nvSpPr>
          <p:cNvPr id="12" name="TextBox 11"/>
          <p:cNvSpPr txBox="1"/>
          <p:nvPr/>
        </p:nvSpPr>
        <p:spPr>
          <a:xfrm>
            <a:off x="1802018" y="14950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3.43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08055" y="149503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4.04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32728" y="14950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4.65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3022" y="727615"/>
            <a:ext cx="120289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Aperture: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F/8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Exposure time: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0.77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sec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Focused on: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4.04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m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DOF: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approx. 30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cm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(for 2 </a:t>
            </a:r>
            <a:r>
              <a:rPr lang="en-US" sz="2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lp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/mm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)  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30805" y="1513793"/>
            <a:ext cx="1585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9C5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 measure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1904214" y="2384981"/>
            <a:ext cx="263951" cy="169683"/>
          </a:xfrm>
          <a:prstGeom prst="rect">
            <a:avLst/>
          </a:prstGeom>
          <a:noFill/>
          <a:ln w="15875">
            <a:solidFill>
              <a:srgbClr val="FF3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19330" y="2384980"/>
            <a:ext cx="263951" cy="169683"/>
          </a:xfrm>
          <a:prstGeom prst="rect">
            <a:avLst/>
          </a:prstGeom>
          <a:noFill/>
          <a:ln w="15875">
            <a:solidFill>
              <a:srgbClr val="00D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710564" y="2384979"/>
            <a:ext cx="263951" cy="169683"/>
          </a:xfrm>
          <a:prstGeom prst="rect">
            <a:avLst/>
          </a:prstGeom>
          <a:noFill/>
          <a:ln w="15875">
            <a:solidFill>
              <a:srgbClr val="3A9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96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51331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Strategy for capture AFS images </a:t>
            </a:r>
            <a:endParaRPr lang="en-US" sz="2600" b="1" dirty="0">
              <a:solidFill>
                <a:srgbClr val="38E04A"/>
              </a:solidFill>
              <a:latin typeface="Euclid" panose="020205030605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3022" y="727615"/>
            <a:ext cx="1173867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180 mm, F/8 lens tilted b/w </a:t>
            </a:r>
            <a:r>
              <a:rPr lang="en-US" sz="2200" b="1">
                <a:solidFill>
                  <a:srgbClr val="FFC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-</a:t>
            </a:r>
            <a:r>
              <a:rPr lang="en-US" sz="2200" b="1">
                <a:solidFill>
                  <a:srgbClr val="FF9933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16°</a:t>
            </a:r>
            <a:r>
              <a:rPr lang="en-US" sz="2200" b="1">
                <a:solidFill>
                  <a:srgbClr val="FFFF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&amp; </a:t>
            </a:r>
            <a:r>
              <a:rPr lang="en-US" sz="2200" b="1">
                <a:solidFill>
                  <a:srgbClr val="FF9933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-19° 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in increments of </a:t>
            </a:r>
            <a:r>
              <a:rPr lang="en-US" sz="2200" b="1">
                <a:solidFill>
                  <a:srgbClr val="FF9933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0.5°</a:t>
            </a:r>
            <a:r>
              <a:rPr lang="en-US" sz="2200" b="1">
                <a:solidFill>
                  <a:srgbClr val="FFC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>
                <a:solidFill>
                  <a:srgbClr val="5DA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about the entrance pupil center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</a:t>
            </a:r>
            <a:endParaRPr lang="en-US" sz="2200" b="1" dirty="0">
              <a:solidFill>
                <a:srgbClr val="3A9AFF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538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17371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In-focus regions detected in the registered focal stack images using </a:t>
            </a:r>
            <a:r>
              <a:rPr lang="en-US" sz="2600" b="1" dirty="0" err="1">
                <a:solidFill>
                  <a:srgbClr val="FF3F7A"/>
                </a:solidFill>
                <a:latin typeface="Euclid" panose="02020503060505020303" pitchFamily="18" charset="0"/>
              </a:rPr>
              <a:t>LoG</a:t>
            </a:r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 filter shows different regions of the scene in focus</a:t>
            </a:r>
            <a:endParaRPr lang="en-US" sz="2600" b="1" dirty="0">
              <a:solidFill>
                <a:srgbClr val="38E04A"/>
              </a:solidFill>
              <a:latin typeface="Euclid" panose="020205030605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2" y="1312320"/>
            <a:ext cx="3657600" cy="15887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659" y="1302901"/>
            <a:ext cx="3657600" cy="15887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097" y="1312320"/>
            <a:ext cx="3657600" cy="1588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2" y="3056319"/>
            <a:ext cx="3657600" cy="15887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659" y="3056319"/>
            <a:ext cx="3657600" cy="15887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096" y="3056319"/>
            <a:ext cx="3657600" cy="15887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2" y="4800318"/>
            <a:ext cx="3657600" cy="15887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570649" y="2503265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16.0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649" y="2503265"/>
                <a:ext cx="140237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554037" y="2503265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16.5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037" y="2503265"/>
                <a:ext cx="140237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573587" y="2503265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17.0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3587" y="2503265"/>
                <a:ext cx="140237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570649" y="4246340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17.5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649" y="4246340"/>
                <a:ext cx="14023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554037" y="4246340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18.0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037" y="4246340"/>
                <a:ext cx="14023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573587" y="4246340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18.5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3587" y="4246340"/>
                <a:ext cx="14023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570649" y="5989415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19.0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649" y="5989415"/>
                <a:ext cx="140237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740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16273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In-focus regions overlaid on intensity images shows </a:t>
            </a:r>
          </a:p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rotating the lens induces a rotation of the DOF in the object space </a:t>
            </a:r>
            <a:endParaRPr lang="en-US" sz="2600" b="1" dirty="0">
              <a:solidFill>
                <a:srgbClr val="38E04A"/>
              </a:solidFill>
              <a:latin typeface="Euclid" panose="0202050306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38337"/>
            <a:ext cx="83820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09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938750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AFS composite image shows DOF extended beyond 1.2 meters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63022" y="727615"/>
            <a:ext cx="120289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1987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Aperture: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F/8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4FA3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(each image)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</a:t>
            </a:r>
            <a:r>
              <a:rPr lang="en-US" sz="2200" b="1" dirty="0">
                <a:solidFill>
                  <a:srgbClr val="1987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Total exposure time: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5.4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sec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</a:t>
            </a:r>
            <a:r>
              <a:rPr lang="en-US" sz="2200" b="1" dirty="0">
                <a:solidFill>
                  <a:srgbClr val="1987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DOF: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greater than 1.2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m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(for 2 </a:t>
            </a:r>
            <a:r>
              <a:rPr lang="en-US" sz="2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lp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/mm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)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53545" y="1527653"/>
            <a:ext cx="11484910" cy="2441027"/>
            <a:chOff x="286561" y="1527653"/>
            <a:chExt cx="11484910" cy="244102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561" y="1556969"/>
              <a:ext cx="5627700" cy="238239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3489" y="1527653"/>
              <a:ext cx="5647982" cy="244102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" name="Group 6"/>
          <p:cNvGrpSpPr/>
          <p:nvPr/>
        </p:nvGrpSpPr>
        <p:grpSpPr>
          <a:xfrm>
            <a:off x="1020246" y="4370656"/>
            <a:ext cx="10151508" cy="2035492"/>
            <a:chOff x="1010770" y="4370656"/>
            <a:chExt cx="10151508" cy="203549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1" t="3007" r="5362" b="4241"/>
            <a:stretch/>
          </p:blipFill>
          <p:spPr>
            <a:xfrm>
              <a:off x="1010770" y="4370656"/>
              <a:ext cx="3052564" cy="2035491"/>
            </a:xfrm>
            <a:prstGeom prst="rect">
              <a:avLst/>
            </a:prstGeom>
            <a:ln w="25400">
              <a:solidFill>
                <a:srgbClr val="FF335A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" t="3436" r="4664" b="3812"/>
            <a:stretch/>
          </p:blipFill>
          <p:spPr>
            <a:xfrm>
              <a:off x="4565201" y="4370656"/>
              <a:ext cx="3048067" cy="2035492"/>
            </a:xfrm>
            <a:prstGeom prst="rect">
              <a:avLst/>
            </a:prstGeom>
            <a:ln w="25400">
              <a:solidFill>
                <a:srgbClr val="00D27D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" t="3007" r="5240" b="4442"/>
            <a:stretch/>
          </p:blipFill>
          <p:spPr>
            <a:xfrm>
              <a:off x="8115135" y="4370656"/>
              <a:ext cx="3047143" cy="2031103"/>
            </a:xfrm>
            <a:prstGeom prst="rect">
              <a:avLst/>
            </a:prstGeom>
            <a:ln w="25400">
              <a:solidFill>
                <a:srgbClr val="3A9AFF"/>
              </a:solidFill>
            </a:ln>
          </p:spPr>
        </p:pic>
      </p:grpSp>
      <p:sp>
        <p:nvSpPr>
          <p:cNvPr id="14" name="Rectangle 13"/>
          <p:cNvSpPr/>
          <p:nvPr/>
        </p:nvSpPr>
        <p:spPr>
          <a:xfrm>
            <a:off x="1527944" y="2337847"/>
            <a:ext cx="263951" cy="169683"/>
          </a:xfrm>
          <a:prstGeom prst="rect">
            <a:avLst/>
          </a:prstGeom>
          <a:noFill/>
          <a:ln w="15875">
            <a:solidFill>
              <a:srgbClr val="FF3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12745" y="2337846"/>
            <a:ext cx="263951" cy="169683"/>
          </a:xfrm>
          <a:prstGeom prst="rect">
            <a:avLst/>
          </a:prstGeom>
          <a:noFill/>
          <a:ln w="15875">
            <a:solidFill>
              <a:srgbClr val="00D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45382" y="2337845"/>
            <a:ext cx="263951" cy="169683"/>
          </a:xfrm>
          <a:prstGeom prst="rect">
            <a:avLst/>
          </a:prstGeom>
          <a:noFill/>
          <a:ln w="15875">
            <a:solidFill>
              <a:srgbClr val="3A9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554368" y="14569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3.43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17555" y="145693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4.04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04153" y="14569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4.65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75207" y="1537919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9C5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 measure</a:t>
            </a:r>
          </a:p>
        </p:txBody>
      </p:sp>
    </p:spTree>
    <p:extLst>
      <p:ext uri="{BB962C8B-B14F-4D97-AF65-F5344CB8AC3E}">
        <p14:creationId xmlns:p14="http://schemas.microsoft.com/office/powerpoint/2010/main" val="3367937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3018547" y="1084320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 (3.43 </a:t>
            </a:r>
            <a:r>
              <a:rPr lang="en-US" b="1" i="1" dirty="0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b="1" dirty="0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68437" y="108432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Middle (4.04 m 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08326" y="1084320"/>
            <a:ext cx="146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 (4.65 m 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69682" y="1649986"/>
            <a:ext cx="11693665" cy="2037078"/>
            <a:chOff x="169682" y="1649986"/>
            <a:chExt cx="11693665" cy="2037078"/>
          </a:xfrm>
        </p:grpSpPr>
        <p:sp>
          <p:nvSpPr>
            <p:cNvPr id="33" name="TextBox 32"/>
            <p:cNvSpPr txBox="1"/>
            <p:nvPr/>
          </p:nvSpPr>
          <p:spPr>
            <a:xfrm>
              <a:off x="169682" y="2119233"/>
              <a:ext cx="2027852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rgbClr val="3A9A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sz="2200" dirty="0">
                  <a:solidFill>
                    <a:srgbClr val="1987FF"/>
                  </a:solidFill>
                </a:rPr>
                <a:t>Conventional capture at </a:t>
              </a:r>
            </a:p>
            <a:p>
              <a:pPr algn="l"/>
              <a:r>
                <a:rPr lang="en-US" sz="2200" dirty="0">
                  <a:solidFill>
                    <a:srgbClr val="1987FF"/>
                  </a:solidFill>
                </a:rPr>
                <a:t>F/8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" t="3435" r="5150" b="3740"/>
            <a:stretch/>
          </p:blipFill>
          <p:spPr>
            <a:xfrm>
              <a:off x="5551063" y="1649986"/>
              <a:ext cx="3048067" cy="2037077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" t="3007" r="6248" b="4169"/>
            <a:stretch/>
          </p:blipFill>
          <p:spPr>
            <a:xfrm>
              <a:off x="2281424" y="1649986"/>
              <a:ext cx="3052564" cy="2037077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0" t="3344" r="5141" b="3832"/>
            <a:stretch/>
          </p:blipFill>
          <p:spPr>
            <a:xfrm>
              <a:off x="8816206" y="1649986"/>
              <a:ext cx="3047141" cy="2037078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351108" y="4016103"/>
            <a:ext cx="11512239" cy="2035492"/>
            <a:chOff x="351108" y="4016103"/>
            <a:chExt cx="11512239" cy="20354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1" t="3007" r="5362" b="4241"/>
            <a:stretch/>
          </p:blipFill>
          <p:spPr>
            <a:xfrm>
              <a:off x="2281424" y="4016103"/>
              <a:ext cx="3052564" cy="2035491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" t="3436" r="4664" b="3812"/>
            <a:stretch/>
          </p:blipFill>
          <p:spPr>
            <a:xfrm>
              <a:off x="5551062" y="4016103"/>
              <a:ext cx="3048067" cy="2035492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" t="3007" r="5240" b="4442"/>
            <a:stretch/>
          </p:blipFill>
          <p:spPr>
            <a:xfrm>
              <a:off x="8816204" y="4016103"/>
              <a:ext cx="3047143" cy="2031103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4" name="TextBox 33"/>
            <p:cNvSpPr txBox="1"/>
            <p:nvPr/>
          </p:nvSpPr>
          <p:spPr>
            <a:xfrm>
              <a:off x="351108" y="4821391"/>
              <a:ext cx="8608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>
                  <a:solidFill>
                    <a:srgbClr val="1987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AFS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4592" y="167635"/>
            <a:ext cx="11614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AFS produces at least 4x more DOF than conventional imaging </a:t>
            </a:r>
          </a:p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for a 2 </a:t>
            </a:r>
            <a:r>
              <a:rPr lang="en-US" sz="2600" b="1" i="1" dirty="0" err="1">
                <a:solidFill>
                  <a:srgbClr val="FF3F7A"/>
                </a:solidFill>
                <a:latin typeface="Euclid" panose="02020503060505020303" pitchFamily="18" charset="0"/>
              </a:rPr>
              <a:t>lp</a:t>
            </a:r>
            <a:r>
              <a:rPr lang="en-US" sz="2600" b="1" i="1" dirty="0">
                <a:solidFill>
                  <a:srgbClr val="FF3F7A"/>
                </a:solidFill>
                <a:latin typeface="Euclid" panose="02020503060505020303" pitchFamily="18" charset="0"/>
              </a:rPr>
              <a:t>/mm</a:t>
            </a:r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 target at a standoff of 4 </a:t>
            </a:r>
            <a:r>
              <a:rPr lang="en-US" sz="2600" b="1" i="1" dirty="0">
                <a:solidFill>
                  <a:srgbClr val="FF3F7A"/>
                </a:solidFill>
                <a:latin typeface="Euclid" panose="02020503060505020303" pitchFamily="18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142756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3" y="167635"/>
            <a:ext cx="120274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AFS is faster than conventional capture for equivalent DOF &amp; exposure level.  Therefore, subjects are less constrained within the extended capture volume.  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4016556"/>
            <a:ext cx="11863347" cy="2035492"/>
            <a:chOff x="0" y="4016556"/>
            <a:chExt cx="11863347" cy="2035492"/>
          </a:xfrm>
        </p:grpSpPr>
        <p:sp>
          <p:nvSpPr>
            <p:cNvPr id="13" name="TextBox 12"/>
            <p:cNvSpPr txBox="1"/>
            <p:nvPr/>
          </p:nvSpPr>
          <p:spPr>
            <a:xfrm>
              <a:off x="0" y="4488022"/>
              <a:ext cx="239086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>
                  <a:solidFill>
                    <a:srgbClr val="1987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AFS</a:t>
              </a:r>
            </a:p>
            <a:p>
              <a:r>
                <a:rPr lang="en-US" sz="2200" b="1" dirty="0">
                  <a:solidFill>
                    <a:srgbClr val="1987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Total </a:t>
              </a:r>
              <a:r>
                <a:rPr lang="en-US" sz="2200" b="1" dirty="0">
                  <a:solidFill>
                    <a:srgbClr val="1987FF"/>
                  </a:solidFill>
                  <a:highlight>
                    <a:srgbClr val="FFFF00"/>
                  </a:highlight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T = 5 </a:t>
              </a:r>
              <a:r>
                <a:rPr lang="en-US" sz="2200" b="1" i="1" dirty="0">
                  <a:solidFill>
                    <a:srgbClr val="1987FF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sec</a:t>
              </a:r>
              <a:r>
                <a:rPr lang="en-US" sz="2200" b="1" dirty="0">
                  <a:solidFill>
                    <a:srgbClr val="1987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.</a:t>
              </a:r>
            </a:p>
            <a:p>
              <a:r>
                <a:rPr lang="en-US" sz="2200" b="1" dirty="0">
                  <a:solidFill>
                    <a:srgbClr val="1987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Each T = 0.77 </a:t>
              </a:r>
              <a:r>
                <a:rPr lang="en-US" sz="2200" b="1" i="1" dirty="0">
                  <a:solidFill>
                    <a:srgbClr val="1987FF"/>
                  </a:solidFill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sec</a:t>
              </a:r>
              <a:r>
                <a:rPr lang="en-US" sz="2200" b="1" dirty="0">
                  <a:solidFill>
                    <a:srgbClr val="1987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.</a:t>
              </a:r>
              <a:r>
                <a:rPr lang="en-US" sz="2200" b="1" dirty="0">
                  <a:solidFill>
                    <a:srgbClr val="3A9A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 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1" t="3007" r="5362" b="4241"/>
            <a:stretch/>
          </p:blipFill>
          <p:spPr>
            <a:xfrm>
              <a:off x="2281424" y="4016556"/>
              <a:ext cx="3052564" cy="2035491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" t="3436" r="4664" b="3812"/>
            <a:stretch/>
          </p:blipFill>
          <p:spPr>
            <a:xfrm>
              <a:off x="5551062" y="4016556"/>
              <a:ext cx="3048067" cy="2035492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" t="3007" r="5240" b="4442"/>
            <a:stretch/>
          </p:blipFill>
          <p:spPr>
            <a:xfrm>
              <a:off x="8816204" y="4016556"/>
              <a:ext cx="3047143" cy="2031103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</p:grpSp>
      <p:grpSp>
        <p:nvGrpSpPr>
          <p:cNvPr id="9" name="Group 8"/>
          <p:cNvGrpSpPr/>
          <p:nvPr/>
        </p:nvGrpSpPr>
        <p:grpSpPr>
          <a:xfrm>
            <a:off x="53570" y="1652468"/>
            <a:ext cx="11809777" cy="2031105"/>
            <a:chOff x="53570" y="1652468"/>
            <a:chExt cx="11809777" cy="2031105"/>
          </a:xfrm>
        </p:grpSpPr>
        <p:sp>
          <p:nvSpPr>
            <p:cNvPr id="12" name="TextBox 11"/>
            <p:cNvSpPr txBox="1"/>
            <p:nvPr/>
          </p:nvSpPr>
          <p:spPr>
            <a:xfrm>
              <a:off x="53570" y="2112426"/>
              <a:ext cx="2027852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rgbClr val="3A9A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sz="2200" dirty="0">
                  <a:solidFill>
                    <a:srgbClr val="1987FF"/>
                  </a:solidFill>
                </a:rPr>
                <a:t>Conventional capture at F/22, </a:t>
              </a:r>
              <a:r>
                <a:rPr lang="en-US" sz="2200" dirty="0">
                  <a:solidFill>
                    <a:srgbClr val="1987FF"/>
                  </a:solidFill>
                  <a:highlight>
                    <a:srgbClr val="FFFF00"/>
                  </a:highlight>
                </a:rPr>
                <a:t>T= 8 </a:t>
              </a:r>
              <a:r>
                <a:rPr lang="en-US" sz="2200" i="1" dirty="0">
                  <a:solidFill>
                    <a:srgbClr val="1987FF"/>
                  </a:solidFill>
                  <a:highlight>
                    <a:srgbClr val="FFFF00"/>
                  </a:highlight>
                  <a:latin typeface="Times New Roman" panose="02020603050405020304" pitchFamily="18" charset="0"/>
                </a:rPr>
                <a:t>sec</a:t>
              </a:r>
              <a:r>
                <a:rPr lang="en-US" sz="2200" dirty="0">
                  <a:solidFill>
                    <a:srgbClr val="1987FF"/>
                  </a:solidFill>
                </a:rPr>
                <a:t>.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90" t="8766" r="9435" b="11286"/>
            <a:stretch/>
          </p:blipFill>
          <p:spPr>
            <a:xfrm>
              <a:off x="5551062" y="1652468"/>
              <a:ext cx="3048067" cy="2031105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74" t="6090" r="311" b="7581"/>
            <a:stretch/>
          </p:blipFill>
          <p:spPr>
            <a:xfrm>
              <a:off x="2281422" y="1652469"/>
              <a:ext cx="3052565" cy="2031104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6300"/>
                      </a14:imgEffect>
                      <a14:imgEffect>
                        <a14:brightnessContrast brigh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69" t="15036" r="7889" b="19735"/>
            <a:stretch/>
          </p:blipFill>
          <p:spPr>
            <a:xfrm>
              <a:off x="8816204" y="1652469"/>
              <a:ext cx="3047143" cy="2031104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</p:grpSp>
      <p:sp>
        <p:nvSpPr>
          <p:cNvPr id="15" name="TextBox 14"/>
          <p:cNvSpPr txBox="1"/>
          <p:nvPr/>
        </p:nvSpPr>
        <p:spPr>
          <a:xfrm>
            <a:off x="3018547" y="1084320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 (3.43 </a:t>
            </a:r>
            <a:r>
              <a:rPr lang="en-US" b="1" i="1" dirty="0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b="1" dirty="0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68437" y="108432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Middle (4.04 m 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08326" y="1084320"/>
            <a:ext cx="146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 (4.65 m )</a:t>
            </a:r>
          </a:p>
        </p:txBody>
      </p:sp>
    </p:spTree>
    <p:extLst>
      <p:ext uri="{BB962C8B-B14F-4D97-AF65-F5344CB8AC3E}">
        <p14:creationId xmlns:p14="http://schemas.microsoft.com/office/powerpoint/2010/main" val="479856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4593" y="167635"/>
            <a:ext cx="120274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We can concluded that.   </a:t>
            </a:r>
          </a:p>
        </p:txBody>
      </p:sp>
    </p:spTree>
    <p:extLst>
      <p:ext uri="{BB962C8B-B14F-4D97-AF65-F5344CB8AC3E}">
        <p14:creationId xmlns:p14="http://schemas.microsoft.com/office/powerpoint/2010/main" val="2514436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FE49D25-79C8-4888-9EB9-19BA059167A3}" vid="{78DBDD59-95E7-469D-B730-1BFC898E9D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1729</TotalTime>
  <Words>476</Words>
  <Application>Microsoft Office PowerPoint</Application>
  <PresentationFormat>Widescreen</PresentationFormat>
  <Paragraphs>78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Euclid</vt:lpstr>
      <vt:lpstr>Segoe UI 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89</cp:revision>
  <dcterms:created xsi:type="dcterms:W3CDTF">2016-11-16T03:12:58Z</dcterms:created>
  <dcterms:modified xsi:type="dcterms:W3CDTF">2016-11-19T02:19:06Z</dcterms:modified>
</cp:coreProperties>
</file>